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82" r:id="rId2"/>
    <p:sldId id="278" r:id="rId3"/>
    <p:sldId id="256" r:id="rId4"/>
    <p:sldId id="257" r:id="rId5"/>
    <p:sldId id="258" r:id="rId6"/>
    <p:sldId id="279" r:id="rId7"/>
    <p:sldId id="280" r:id="rId8"/>
    <p:sldId id="259" r:id="rId9"/>
    <p:sldId id="260" r:id="rId10"/>
    <p:sldId id="28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3711D-5F4F-4755-BC2F-7163A3EC4E4A}" type="datetimeFigureOut">
              <a:rPr lang="en-US" smtClean="0"/>
              <a:t>11/13/2018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16A20-7B2A-4CF1-BDDA-E86128337487}" type="slidenum">
              <a:rPr lang="en-US" smtClean="0"/>
              <a:t>‹#›</a:t>
            </a:fld>
            <a:endParaRPr lang="en-US"/>
          </a:p>
        </p:txBody>
      </p:sp>
    </p:spTree>
    <p:extLst>
      <p:ext uri="{BB962C8B-B14F-4D97-AF65-F5344CB8AC3E}">
        <p14:creationId xmlns:p14="http://schemas.microsoft.com/office/powerpoint/2010/main" val="70102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716A20-7B2A-4CF1-BDDA-E86128337487}" type="slidenum">
              <a:rPr lang="en-US" smtClean="0"/>
              <a:t>2</a:t>
            </a:fld>
            <a:endParaRPr lang="en-US"/>
          </a:p>
        </p:txBody>
      </p:sp>
    </p:spTree>
    <p:extLst>
      <p:ext uri="{BB962C8B-B14F-4D97-AF65-F5344CB8AC3E}">
        <p14:creationId xmlns:p14="http://schemas.microsoft.com/office/powerpoint/2010/main" val="2909486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1C23324-071E-48B8-89DA-564BFD4CBF70}" type="datetime1">
              <a:rPr lang="en-US" smtClean="0"/>
              <a:t>11/13/2018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6229E-8E83-4593-A159-80B0451F5B91}" type="datetime1">
              <a:rPr lang="en-US" smtClean="0"/>
              <a:t>11/13/2018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B043D-14EF-48A3-A1F5-14B2A9634E41}" type="datetime1">
              <a:rPr lang="en-US" smtClean="0"/>
              <a:t>11/13/2018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9D758-EC8E-4B51-A060-F80CCC0F86D6}" type="datetime1">
              <a:rPr lang="en-US" smtClean="0"/>
              <a:t>11/13/2018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020BD8-109C-483E-8653-3F214C4AC6FA}" type="datetime1">
              <a:rPr lang="en-US" smtClean="0"/>
              <a:t>11/13/2018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2751D46-1E44-4BB2-8700-9D7D9625C578}" type="datetime1">
              <a:rPr lang="en-US" smtClean="0"/>
              <a:t>11/13/2018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ADBF0F3-37B9-450D-9F7B-13C33D0C488F}" type="datetime1">
              <a:rPr lang="en-US" smtClean="0"/>
              <a:t>11/13/2018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E5449E-F07E-4E1A-B261-B3DC90D6C25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1BABA8-18E4-42BD-A80E-094841ACE9F4}"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529057-D56A-4FE0-9212-F40928E484D1}"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115A2F-36F1-498A-A628-E14A86DF21C2}"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5B1AB5-0925-4F4A-AC6E-1ADE3AEA807C}" type="datetime1">
              <a:rPr lang="en-US" smtClean="0"/>
              <a:t>11/13/2018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7EC117-9924-44E5-9759-A224EC08C6F8}" type="datetime1">
              <a:rPr lang="en-US" smtClean="0"/>
              <a:t>11/13/2018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436A13-CCC7-4AAE-BE04-FE7B93E6BBF8}" type="datetime1">
              <a:rPr lang="en-US" smtClean="0"/>
              <a:t>11/13/2018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085CE-0339-4A58-B112-40D387F79C0C}" type="datetime1">
              <a:rPr lang="en-US" smtClean="0"/>
              <a:t>11/13/2018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AFF47E-37DE-4D13-984C-C266B6CC9F97}" type="datetime1">
              <a:rPr lang="en-US" smtClean="0"/>
              <a:t>11/13/2018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3C2DA-02CD-463A-9E54-4C371337167B}" type="datetime1">
              <a:rPr lang="en-US" smtClean="0"/>
              <a:t>11/13/2018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B057391-B2CE-4D1D-BE22-CE6F4FC83A48}" type="datetime1">
              <a:rPr lang="en-US" smtClean="0"/>
              <a:t>11/13/2018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1"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a:t>
            </a:fld>
            <a:endParaRPr lang="en-US" dirty="0"/>
          </a:p>
        </p:txBody>
      </p:sp>
      <p:sp>
        <p:nvSpPr>
          <p:cNvPr id="5" name="Title 1"/>
          <p:cNvSpPr txBox="1">
            <a:spLocks/>
          </p:cNvSpPr>
          <p:nvPr/>
        </p:nvSpPr>
        <p:spPr>
          <a:xfrm>
            <a:off x="0" y="1529366"/>
            <a:ext cx="12192000" cy="3799268"/>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000" dirty="0" smtClean="0">
                <a:solidFill>
                  <a:schemeClr val="accent4">
                    <a:lumMod val="50000"/>
                  </a:schemeClr>
                </a:solidFill>
                <a:latin typeface="Tekton Pro" panose="020F0603020208020904" pitchFamily="34" charset="0"/>
                <a:ea typeface="Verdana" panose="020B0604030504040204" pitchFamily="34" charset="0"/>
                <a:cs typeface="Verdana" panose="020B0604030504040204" pitchFamily="34" charset="0"/>
              </a:rPr>
              <a:t>University of Diyala</a:t>
            </a:r>
          </a:p>
          <a:p>
            <a:pPr algn="ctr"/>
            <a:r>
              <a:rPr lang="en-US" sz="4000" dirty="0" smtClean="0">
                <a:solidFill>
                  <a:schemeClr val="accent4">
                    <a:lumMod val="50000"/>
                  </a:schemeClr>
                </a:solidFill>
                <a:latin typeface="Tekton Pro" panose="020F0603020208020904" pitchFamily="34" charset="0"/>
                <a:ea typeface="Verdana" panose="020B0604030504040204" pitchFamily="34" charset="0"/>
                <a:cs typeface="Verdana" panose="020B0604030504040204" pitchFamily="34" charset="0"/>
              </a:rPr>
              <a:t>College of Engineering</a:t>
            </a:r>
          </a:p>
          <a:p>
            <a:pPr algn="ctr"/>
            <a:r>
              <a:rPr lang="en-US" sz="4000" dirty="0" smtClean="0">
                <a:solidFill>
                  <a:schemeClr val="accent4">
                    <a:lumMod val="50000"/>
                  </a:schemeClr>
                </a:solidFill>
                <a:latin typeface="Tekton Pro" panose="020F0603020208020904" pitchFamily="34" charset="0"/>
                <a:ea typeface="Verdana" panose="020B0604030504040204" pitchFamily="34" charset="0"/>
                <a:cs typeface="Verdana" panose="020B0604030504040204" pitchFamily="34" charset="0"/>
              </a:rPr>
              <a:t>Department of Architecture</a:t>
            </a:r>
          </a:p>
          <a:p>
            <a:pPr algn="ctr"/>
            <a:r>
              <a:rPr lang="en-US" sz="4000" dirty="0" smtClean="0">
                <a:solidFill>
                  <a:schemeClr val="accent4">
                    <a:lumMod val="50000"/>
                  </a:schemeClr>
                </a:solidFill>
                <a:latin typeface="Tekton Pro" panose="020F0603020208020904" pitchFamily="34" charset="0"/>
                <a:ea typeface="Verdana" panose="020B0604030504040204" pitchFamily="34" charset="0"/>
                <a:cs typeface="AL-Hosam" pitchFamily="2" charset="-78"/>
              </a:rPr>
              <a:t>1</a:t>
            </a:r>
            <a:r>
              <a:rPr lang="en-US" sz="4000" baseline="30000" dirty="0" smtClean="0">
                <a:solidFill>
                  <a:schemeClr val="accent4">
                    <a:lumMod val="50000"/>
                  </a:schemeClr>
                </a:solidFill>
                <a:latin typeface="Tekton Pro" panose="020F0603020208020904" pitchFamily="34" charset="0"/>
                <a:ea typeface="Verdana" panose="020B0604030504040204" pitchFamily="34" charset="0"/>
                <a:cs typeface="AL-Hosam" pitchFamily="2" charset="-78"/>
              </a:rPr>
              <a:t>ST</a:t>
            </a:r>
            <a:r>
              <a:rPr lang="en-US" sz="4000" dirty="0" smtClean="0">
                <a:solidFill>
                  <a:schemeClr val="accent4">
                    <a:lumMod val="50000"/>
                  </a:schemeClr>
                </a:solidFill>
                <a:latin typeface="Tekton Pro" panose="020F0603020208020904" pitchFamily="34" charset="0"/>
                <a:ea typeface="Verdana" panose="020B0604030504040204" pitchFamily="34" charset="0"/>
                <a:cs typeface="AL-Hosam" pitchFamily="2" charset="-78"/>
              </a:rPr>
              <a:t> Stage</a:t>
            </a:r>
          </a:p>
          <a:p>
            <a:pPr algn="ctr"/>
            <a:r>
              <a:rPr lang="en-US" sz="3000" dirty="0" smtClean="0">
                <a:solidFill>
                  <a:schemeClr val="accent4">
                    <a:lumMod val="50000"/>
                  </a:schemeClr>
                </a:solidFill>
                <a:latin typeface="Tekton Pro" panose="020F0603020208020904" pitchFamily="34" charset="0"/>
                <a:ea typeface="Verdana" panose="020B0604030504040204" pitchFamily="34" charset="0"/>
                <a:cs typeface="AL-Hosam" pitchFamily="2" charset="-78"/>
              </a:rPr>
              <a:t>2018 – 2019</a:t>
            </a:r>
          </a:p>
          <a:p>
            <a:pPr algn="ctr"/>
            <a:endParaRPr lang="en-US" sz="3000" dirty="0" smtClean="0">
              <a:solidFill>
                <a:schemeClr val="accent4">
                  <a:lumMod val="50000"/>
                </a:schemeClr>
              </a:solidFill>
              <a:latin typeface="Tekton Pro" panose="020F0603020208020904" pitchFamily="34" charset="0"/>
              <a:ea typeface="Verdana" panose="020B0604030504040204" pitchFamily="34" charset="0"/>
              <a:cs typeface="AL-Hosam" pitchFamily="2" charset="-78"/>
            </a:endParaRPr>
          </a:p>
          <a:p>
            <a:pPr algn="ctr"/>
            <a:r>
              <a:rPr lang="en-US" sz="6000" dirty="0" smtClean="0">
                <a:solidFill>
                  <a:schemeClr val="accent4">
                    <a:lumMod val="50000"/>
                  </a:schemeClr>
                </a:solidFill>
                <a:latin typeface="Tekton Pro" panose="020F0603020208020904" pitchFamily="34" charset="0"/>
                <a:ea typeface="Verdana" panose="020B0604030504040204" pitchFamily="34" charset="0"/>
                <a:cs typeface="AL-Hosam" pitchFamily="2" charset="-78"/>
              </a:rPr>
              <a:t>Lecture_ 01</a:t>
            </a:r>
            <a:endParaRPr lang="ar-IQ" sz="6000" dirty="0">
              <a:solidFill>
                <a:schemeClr val="accent4">
                  <a:lumMod val="50000"/>
                </a:schemeClr>
              </a:solidFill>
              <a:latin typeface="Tekton Pro" panose="020F0603020208020904" pitchFamily="34" charset="0"/>
              <a:ea typeface="Verdana" panose="020B0604030504040204" pitchFamily="34" charset="0"/>
              <a:cs typeface="AL-Hosam" pitchFamily="2" charset="-78"/>
            </a:endParaRPr>
          </a:p>
        </p:txBody>
      </p:sp>
    </p:spTree>
    <p:extLst>
      <p:ext uri="{BB962C8B-B14F-4D97-AF65-F5344CB8AC3E}">
        <p14:creationId xmlns:p14="http://schemas.microsoft.com/office/powerpoint/2010/main" val="93875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66939"/>
            <a:ext cx="10058400" cy="6724123"/>
          </a:xfrm>
          <a:prstGeom prst="rect">
            <a:avLst/>
          </a:prstGeom>
        </p:spPr>
      </p:pic>
      <p:sp>
        <p:nvSpPr>
          <p:cNvPr id="2" name="Slide Number Placeholder 1"/>
          <p:cNvSpPr>
            <a:spLocks noGrp="1"/>
          </p:cNvSpPr>
          <p:nvPr>
            <p:ph type="sldNum" sz="quarter" idx="12"/>
          </p:nvPr>
        </p:nvSpPr>
        <p:spPr/>
        <p:txBody>
          <a:bodyPr/>
          <a:lstStyle/>
          <a:p>
            <a:fld id="{6D22F896-40B5-4ADD-8801-0D06FADFA095}" type="slidenum">
              <a:rPr lang="en-US" smtClean="0">
                <a:solidFill>
                  <a:schemeClr val="bg2">
                    <a:lumMod val="50000"/>
                  </a:schemeClr>
                </a:solidFill>
              </a:rPr>
              <a:t>10</a:t>
            </a:fld>
            <a:endParaRPr lang="en-US" dirty="0">
              <a:solidFill>
                <a:schemeClr val="bg2">
                  <a:lumMod val="50000"/>
                </a:schemeClr>
              </a:solidFill>
            </a:endParaRPr>
          </a:p>
        </p:txBody>
      </p:sp>
    </p:spTree>
    <p:extLst>
      <p:ext uri="{BB962C8B-B14F-4D97-AF65-F5344CB8AC3E}">
        <p14:creationId xmlns:p14="http://schemas.microsoft.com/office/powerpoint/2010/main" val="3343471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103807"/>
            <a:ext cx="12192000" cy="321971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2192000" cy="1072289"/>
          </a:xfrm>
          <a:solidFill>
            <a:schemeClr val="bg2">
              <a:lumMod val="75000"/>
            </a:schemeClr>
          </a:solidFill>
        </p:spPr>
        <p:txBody>
          <a:bodyPr/>
          <a:lstStyle/>
          <a:p>
            <a:pPr algn="ctr"/>
            <a:r>
              <a:rPr lang="ar-IQ" dirty="0" smtClean="0">
                <a:solidFill>
                  <a:schemeClr val="bg2">
                    <a:lumMod val="20000"/>
                    <a:lumOff val="80000"/>
                  </a:schemeClr>
                </a:solidFill>
                <a:cs typeface="AL-Hosam" pitchFamily="2" charset="-78"/>
              </a:rPr>
              <a:t>العناصر الأولية في التصميم </a:t>
            </a:r>
            <a:endParaRPr lang="ar-IQ" dirty="0">
              <a:solidFill>
                <a:schemeClr val="bg2">
                  <a:lumMod val="20000"/>
                  <a:lumOff val="80000"/>
                </a:schemeClr>
              </a:solidFill>
              <a:cs typeface="AL-Hosam" pitchFamily="2" charset="-78"/>
            </a:endParaRPr>
          </a:p>
        </p:txBody>
      </p:sp>
      <p:sp>
        <p:nvSpPr>
          <p:cNvPr id="4" name="Title 1"/>
          <p:cNvSpPr txBox="1">
            <a:spLocks/>
          </p:cNvSpPr>
          <p:nvPr/>
        </p:nvSpPr>
        <p:spPr>
          <a:xfrm>
            <a:off x="0" y="1072289"/>
            <a:ext cx="12192000" cy="872421"/>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dirty="0" smtClean="0">
                <a:solidFill>
                  <a:schemeClr val="accent4">
                    <a:lumMod val="50000"/>
                  </a:schemeClr>
                </a:solidFill>
                <a:latin typeface="Tekton Pro" panose="020F0603020208020904" pitchFamily="34" charset="0"/>
                <a:ea typeface="Verdana" panose="020B0604030504040204" pitchFamily="34" charset="0"/>
                <a:cs typeface="Verdana" panose="020B0604030504040204" pitchFamily="34" charset="0"/>
              </a:rPr>
              <a:t>Primary Elements in Design</a:t>
            </a:r>
            <a:endParaRPr lang="ar-IQ" dirty="0">
              <a:solidFill>
                <a:schemeClr val="accent4">
                  <a:lumMod val="50000"/>
                </a:schemeClr>
              </a:solidFill>
              <a:latin typeface="Tekton Pro" panose="020F0603020208020904" pitchFamily="34" charset="0"/>
              <a:ea typeface="Verdana" panose="020B0604030504040204" pitchFamily="34" charset="0"/>
              <a:cs typeface="AL-Hosam" pitchFamily="2" charset="-78"/>
            </a:endParaRPr>
          </a:p>
        </p:txBody>
      </p:sp>
      <p:sp>
        <p:nvSpPr>
          <p:cNvPr id="5" name="Title 1"/>
          <p:cNvSpPr txBox="1">
            <a:spLocks/>
          </p:cNvSpPr>
          <p:nvPr/>
        </p:nvSpPr>
        <p:spPr>
          <a:xfrm>
            <a:off x="9420726" y="3432144"/>
            <a:ext cx="1933074" cy="1325563"/>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ar-IQ" dirty="0" smtClean="0">
                <a:solidFill>
                  <a:schemeClr val="bg2">
                    <a:lumMod val="75000"/>
                  </a:schemeClr>
                </a:solidFill>
                <a:cs typeface="AL-Hosam" pitchFamily="2" charset="-78"/>
              </a:rPr>
              <a:t>النقطة </a:t>
            </a:r>
            <a:endParaRPr lang="ar-IQ" dirty="0">
              <a:solidFill>
                <a:schemeClr val="bg2">
                  <a:lumMod val="75000"/>
                </a:schemeClr>
              </a:solidFill>
              <a:cs typeface="AL-Hosam" pitchFamily="2" charset="-78"/>
            </a:endParaRPr>
          </a:p>
        </p:txBody>
      </p:sp>
      <p:sp>
        <p:nvSpPr>
          <p:cNvPr id="6" name="Title 1"/>
          <p:cNvSpPr txBox="1">
            <a:spLocks/>
          </p:cNvSpPr>
          <p:nvPr/>
        </p:nvSpPr>
        <p:spPr>
          <a:xfrm>
            <a:off x="6615362" y="3447320"/>
            <a:ext cx="1933074" cy="1325563"/>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ar-IQ" dirty="0" smtClean="0">
                <a:solidFill>
                  <a:schemeClr val="bg2">
                    <a:lumMod val="75000"/>
                  </a:schemeClr>
                </a:solidFill>
                <a:cs typeface="AL-Hosam" pitchFamily="2" charset="-78"/>
              </a:rPr>
              <a:t>الخط</a:t>
            </a:r>
            <a:endParaRPr lang="ar-IQ" dirty="0">
              <a:solidFill>
                <a:schemeClr val="bg2">
                  <a:lumMod val="75000"/>
                </a:schemeClr>
              </a:solidFill>
              <a:cs typeface="AL-Hosam" pitchFamily="2" charset="-78"/>
            </a:endParaRPr>
          </a:p>
        </p:txBody>
      </p:sp>
      <p:sp>
        <p:nvSpPr>
          <p:cNvPr id="7" name="Title 1"/>
          <p:cNvSpPr txBox="1">
            <a:spLocks/>
          </p:cNvSpPr>
          <p:nvPr/>
        </p:nvSpPr>
        <p:spPr>
          <a:xfrm>
            <a:off x="3617493" y="3428490"/>
            <a:ext cx="2125580" cy="1325563"/>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ar-IQ" dirty="0" smtClean="0">
                <a:solidFill>
                  <a:schemeClr val="bg2">
                    <a:lumMod val="75000"/>
                  </a:schemeClr>
                </a:solidFill>
                <a:cs typeface="AL-Hosam" pitchFamily="2" charset="-78"/>
              </a:rPr>
              <a:t>المستوي</a:t>
            </a:r>
            <a:endParaRPr lang="ar-IQ" dirty="0">
              <a:solidFill>
                <a:schemeClr val="bg2">
                  <a:lumMod val="75000"/>
                </a:schemeClr>
              </a:solidFill>
              <a:cs typeface="AL-Hosam" pitchFamily="2" charset="-78"/>
            </a:endParaRPr>
          </a:p>
        </p:txBody>
      </p:sp>
      <p:sp>
        <p:nvSpPr>
          <p:cNvPr id="8" name="Title 1"/>
          <p:cNvSpPr txBox="1">
            <a:spLocks/>
          </p:cNvSpPr>
          <p:nvPr/>
        </p:nvSpPr>
        <p:spPr>
          <a:xfrm>
            <a:off x="665734" y="3447320"/>
            <a:ext cx="2125580" cy="1325563"/>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ar-IQ" dirty="0" smtClean="0">
                <a:solidFill>
                  <a:schemeClr val="bg2">
                    <a:lumMod val="75000"/>
                  </a:schemeClr>
                </a:solidFill>
                <a:cs typeface="AL-Hosam" pitchFamily="2" charset="-78"/>
              </a:rPr>
              <a:t>الحجم</a:t>
            </a:r>
            <a:endParaRPr lang="ar-IQ" dirty="0">
              <a:solidFill>
                <a:schemeClr val="bg2">
                  <a:lumMod val="75000"/>
                </a:schemeClr>
              </a:solidFill>
              <a:cs typeface="AL-Hosam" pitchFamily="2" charset="-78"/>
            </a:endParaRPr>
          </a:p>
        </p:txBody>
      </p:sp>
      <p:sp>
        <p:nvSpPr>
          <p:cNvPr id="9" name="Title 1"/>
          <p:cNvSpPr txBox="1">
            <a:spLocks/>
          </p:cNvSpPr>
          <p:nvPr/>
        </p:nvSpPr>
        <p:spPr>
          <a:xfrm>
            <a:off x="9446797" y="4525453"/>
            <a:ext cx="1907003" cy="1325563"/>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dirty="0" smtClean="0">
                <a:solidFill>
                  <a:schemeClr val="bg2">
                    <a:lumMod val="75000"/>
                  </a:schemeClr>
                </a:solidFill>
                <a:latin typeface="Tekton Pro" panose="020F0603020208020904" pitchFamily="34" charset="0"/>
                <a:cs typeface="AL-Hosam" pitchFamily="2" charset="-78"/>
              </a:rPr>
              <a:t>Point</a:t>
            </a:r>
            <a:endParaRPr lang="ar-IQ" dirty="0">
              <a:solidFill>
                <a:schemeClr val="bg2">
                  <a:lumMod val="75000"/>
                </a:schemeClr>
              </a:solidFill>
              <a:latin typeface="Tekton Pro" panose="020F0603020208020904" pitchFamily="34" charset="0"/>
              <a:cs typeface="AL-Hosam" pitchFamily="2" charset="-78"/>
            </a:endParaRPr>
          </a:p>
        </p:txBody>
      </p:sp>
      <p:sp>
        <p:nvSpPr>
          <p:cNvPr id="10" name="Title 1"/>
          <p:cNvSpPr txBox="1">
            <a:spLocks/>
          </p:cNvSpPr>
          <p:nvPr/>
        </p:nvSpPr>
        <p:spPr>
          <a:xfrm>
            <a:off x="6628098" y="4525453"/>
            <a:ext cx="1907003" cy="1325563"/>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dirty="0" smtClean="0">
                <a:solidFill>
                  <a:schemeClr val="bg2">
                    <a:lumMod val="75000"/>
                  </a:schemeClr>
                </a:solidFill>
                <a:latin typeface="Tekton Pro" panose="020F0603020208020904" pitchFamily="34" charset="0"/>
                <a:cs typeface="AL-Hosam" pitchFamily="2" charset="-78"/>
              </a:rPr>
              <a:t>Line</a:t>
            </a:r>
            <a:endParaRPr lang="ar-IQ" dirty="0">
              <a:solidFill>
                <a:schemeClr val="bg2">
                  <a:lumMod val="75000"/>
                </a:schemeClr>
              </a:solidFill>
              <a:latin typeface="Tekton Pro" panose="020F0603020208020904" pitchFamily="34" charset="0"/>
              <a:cs typeface="AL-Hosam" pitchFamily="2" charset="-78"/>
            </a:endParaRPr>
          </a:p>
        </p:txBody>
      </p:sp>
      <p:sp>
        <p:nvSpPr>
          <p:cNvPr id="11" name="Title 1"/>
          <p:cNvSpPr txBox="1">
            <a:spLocks/>
          </p:cNvSpPr>
          <p:nvPr/>
        </p:nvSpPr>
        <p:spPr>
          <a:xfrm>
            <a:off x="3751622" y="4541153"/>
            <a:ext cx="1907003" cy="1325563"/>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dirty="0" smtClean="0">
                <a:solidFill>
                  <a:schemeClr val="bg2">
                    <a:lumMod val="75000"/>
                  </a:schemeClr>
                </a:solidFill>
                <a:latin typeface="Tekton Pro" panose="020F0603020208020904" pitchFamily="34" charset="0"/>
                <a:cs typeface="AL-Hosam" pitchFamily="2" charset="-78"/>
              </a:rPr>
              <a:t>Plane</a:t>
            </a:r>
            <a:endParaRPr lang="ar-IQ" dirty="0">
              <a:solidFill>
                <a:schemeClr val="bg2">
                  <a:lumMod val="75000"/>
                </a:schemeClr>
              </a:solidFill>
              <a:latin typeface="Tekton Pro" panose="020F0603020208020904" pitchFamily="34" charset="0"/>
              <a:cs typeface="AL-Hosam" pitchFamily="2" charset="-78"/>
            </a:endParaRPr>
          </a:p>
        </p:txBody>
      </p:sp>
      <p:sp>
        <p:nvSpPr>
          <p:cNvPr id="12" name="Title 1"/>
          <p:cNvSpPr txBox="1">
            <a:spLocks/>
          </p:cNvSpPr>
          <p:nvPr/>
        </p:nvSpPr>
        <p:spPr>
          <a:xfrm>
            <a:off x="597561" y="4529122"/>
            <a:ext cx="2253914" cy="1325563"/>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dirty="0" smtClean="0">
                <a:solidFill>
                  <a:schemeClr val="bg2">
                    <a:lumMod val="75000"/>
                  </a:schemeClr>
                </a:solidFill>
                <a:latin typeface="Tekton Pro" panose="020F0603020208020904" pitchFamily="34" charset="0"/>
                <a:cs typeface="AL-Hosam" pitchFamily="2" charset="-78"/>
              </a:rPr>
              <a:t>Volume</a:t>
            </a:r>
            <a:endParaRPr lang="ar-IQ" dirty="0">
              <a:solidFill>
                <a:schemeClr val="bg2">
                  <a:lumMod val="75000"/>
                </a:schemeClr>
              </a:solidFill>
              <a:latin typeface="Tekton Pro" panose="020F0603020208020904" pitchFamily="34" charset="0"/>
              <a:cs typeface="AL-Hosam" pitchFamily="2" charset="-78"/>
            </a:endParaRPr>
          </a:p>
        </p:txBody>
      </p:sp>
      <p:cxnSp>
        <p:nvCxnSpPr>
          <p:cNvPr id="13" name="Straight Connector 12"/>
          <p:cNvCxnSpPr/>
          <p:nvPr/>
        </p:nvCxnSpPr>
        <p:spPr>
          <a:xfrm>
            <a:off x="0" y="2627290"/>
            <a:ext cx="12192000" cy="0"/>
          </a:xfrm>
          <a:prstGeom prst="line">
            <a:avLst/>
          </a:prstGeom>
          <a:ln w="1016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D22F896-40B5-4ADD-8801-0D06FADFA095}" type="slidenum">
              <a:rPr lang="en-US" smtClean="0">
                <a:solidFill>
                  <a:schemeClr val="bg2">
                    <a:lumMod val="50000"/>
                  </a:schemeClr>
                </a:solidFill>
              </a:rPr>
              <a:t>2</a:t>
            </a:fld>
            <a:endParaRPr lang="en-US" dirty="0">
              <a:solidFill>
                <a:schemeClr val="bg2">
                  <a:lumMod val="50000"/>
                </a:schemeClr>
              </a:solidFill>
            </a:endParaRPr>
          </a:p>
        </p:txBody>
      </p:sp>
    </p:spTree>
    <p:extLst>
      <p:ext uri="{BB962C8B-B14F-4D97-AF65-F5344CB8AC3E}">
        <p14:creationId xmlns:p14="http://schemas.microsoft.com/office/powerpoint/2010/main" val="371959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9378"/>
          <a:stretch/>
        </p:blipFill>
        <p:spPr>
          <a:xfrm>
            <a:off x="5885645" y="1722262"/>
            <a:ext cx="6306355" cy="5135738"/>
          </a:xfrm>
          <a:prstGeom prst="rect">
            <a:avLst/>
          </a:prstGeom>
          <a:noFill/>
          <a:ln>
            <a:noFill/>
          </a:ln>
        </p:spPr>
      </p:pic>
      <p:sp>
        <p:nvSpPr>
          <p:cNvPr id="2" name="Rectangle 1"/>
          <p:cNvSpPr/>
          <p:nvPr/>
        </p:nvSpPr>
        <p:spPr>
          <a:xfrm>
            <a:off x="3193962" y="335434"/>
            <a:ext cx="5769734" cy="6232475"/>
          </a:xfrm>
          <a:prstGeom prst="rect">
            <a:avLst/>
          </a:prstGeom>
          <a:noFill/>
        </p:spPr>
        <p:txBody>
          <a:bodyPr wrap="square">
            <a:spAutoFit/>
          </a:bodyPr>
          <a:lstStyle/>
          <a:p>
            <a:pPr algn="just"/>
            <a:r>
              <a:rPr lang="en-US" sz="1900" dirty="0">
                <a:solidFill>
                  <a:schemeClr val="accent1">
                    <a:lumMod val="75000"/>
                  </a:schemeClr>
                </a:solidFill>
                <a:latin typeface="Tekton Pro" panose="020F0603020208020904" pitchFamily="34" charset="0"/>
              </a:rPr>
              <a:t>As the prime generator of form, </a:t>
            </a:r>
            <a:r>
              <a:rPr lang="en-US" sz="1900" dirty="0" smtClean="0">
                <a:solidFill>
                  <a:schemeClr val="accent1">
                    <a:lumMod val="75000"/>
                  </a:schemeClr>
                </a:solidFill>
                <a:latin typeface="Tekton Pro" panose="020F0603020208020904" pitchFamily="34" charset="0"/>
              </a:rPr>
              <a:t>the Point </a:t>
            </a:r>
            <a:r>
              <a:rPr lang="en-US" sz="1900" dirty="0">
                <a:solidFill>
                  <a:schemeClr val="accent1">
                    <a:lumMod val="75000"/>
                  </a:schemeClr>
                </a:solidFill>
                <a:latin typeface="Tekton Pro" panose="020F0603020208020904" pitchFamily="34" charset="0"/>
              </a:rPr>
              <a:t>indicates a position in space</a:t>
            </a:r>
            <a:r>
              <a:rPr lang="en-US" sz="1900" dirty="0" smtClean="0">
                <a:solidFill>
                  <a:schemeClr val="accent1">
                    <a:lumMod val="75000"/>
                  </a:schemeClr>
                </a:solidFill>
                <a:latin typeface="Tekton Pro" panose="020F0603020208020904" pitchFamily="34" charset="0"/>
              </a:rPr>
              <a:t>.</a:t>
            </a:r>
          </a:p>
          <a:p>
            <a:pPr algn="just"/>
            <a:r>
              <a:rPr lang="en-US" sz="1900" dirty="0" smtClean="0">
                <a:solidFill>
                  <a:schemeClr val="accent1">
                    <a:lumMod val="75000"/>
                  </a:schemeClr>
                </a:solidFill>
                <a:latin typeface="Tekton Pro" panose="020F0603020208020904" pitchFamily="34" charset="0"/>
              </a:rPr>
              <a:t> </a:t>
            </a:r>
            <a:r>
              <a:rPr lang="en-US" sz="1900" dirty="0">
                <a:solidFill>
                  <a:schemeClr val="accent1">
                    <a:lumMod val="75000"/>
                  </a:schemeClr>
                </a:solidFill>
                <a:latin typeface="Tekton Pro" panose="020F0603020208020904" pitchFamily="34" charset="0"/>
              </a:rPr>
              <a:t>•A point extended becomes </a:t>
            </a:r>
            <a:r>
              <a:rPr lang="en-US" sz="1900" dirty="0" smtClean="0">
                <a:solidFill>
                  <a:schemeClr val="accent1">
                    <a:lumMod val="75000"/>
                  </a:schemeClr>
                </a:solidFill>
                <a:latin typeface="Tekton Pro" panose="020F0603020208020904" pitchFamily="34" charset="0"/>
              </a:rPr>
              <a:t>a Line </a:t>
            </a:r>
            <a:r>
              <a:rPr lang="en-US" sz="1900" dirty="0">
                <a:solidFill>
                  <a:schemeClr val="accent1">
                    <a:lumMod val="75000"/>
                  </a:schemeClr>
                </a:solidFill>
                <a:latin typeface="Tekton Pro" panose="020F0603020208020904" pitchFamily="34" charset="0"/>
              </a:rPr>
              <a:t>with properties of</a:t>
            </a:r>
            <a:r>
              <a:rPr lang="en-US" sz="1900" dirty="0" smtClean="0">
                <a:solidFill>
                  <a:schemeClr val="accent1">
                    <a:lumMod val="75000"/>
                  </a:schemeClr>
                </a:solidFill>
                <a:latin typeface="Tekton Pro" panose="020F0603020208020904" pitchFamily="34" charset="0"/>
              </a:rPr>
              <a:t>:</a:t>
            </a:r>
          </a:p>
          <a:p>
            <a:pPr algn="just"/>
            <a:r>
              <a:rPr lang="en-US" sz="1900" dirty="0" smtClean="0">
                <a:solidFill>
                  <a:schemeClr val="accent1">
                    <a:lumMod val="75000"/>
                  </a:schemeClr>
                </a:solidFill>
                <a:latin typeface="Tekton Pro" panose="020F0603020208020904" pitchFamily="34" charset="0"/>
              </a:rPr>
              <a:t>• length</a:t>
            </a:r>
          </a:p>
          <a:p>
            <a:pPr algn="just"/>
            <a:r>
              <a:rPr lang="en-US" sz="1900" dirty="0" smtClean="0">
                <a:solidFill>
                  <a:schemeClr val="accent1">
                    <a:lumMod val="75000"/>
                  </a:schemeClr>
                </a:solidFill>
                <a:latin typeface="Tekton Pro" panose="020F0603020208020904" pitchFamily="34" charset="0"/>
              </a:rPr>
              <a:t>• direction</a:t>
            </a:r>
          </a:p>
          <a:p>
            <a:pPr algn="just"/>
            <a:r>
              <a:rPr lang="en-US" sz="1900" dirty="0" smtClean="0">
                <a:solidFill>
                  <a:schemeClr val="accent1">
                    <a:lumMod val="75000"/>
                  </a:schemeClr>
                </a:solidFill>
                <a:latin typeface="Tekton Pro" panose="020F0603020208020904" pitchFamily="34" charset="0"/>
              </a:rPr>
              <a:t>•position.</a:t>
            </a:r>
          </a:p>
          <a:p>
            <a:pPr algn="just"/>
            <a:endParaRPr lang="en-US" sz="1900" dirty="0">
              <a:solidFill>
                <a:schemeClr val="accent1">
                  <a:lumMod val="75000"/>
                </a:schemeClr>
              </a:solidFill>
              <a:latin typeface="Tekton Pro" panose="020F0603020208020904" pitchFamily="34" charset="0"/>
            </a:endParaRPr>
          </a:p>
          <a:p>
            <a:pPr algn="just"/>
            <a:r>
              <a:rPr lang="en-US" sz="1900" dirty="0" smtClean="0">
                <a:solidFill>
                  <a:schemeClr val="accent1">
                    <a:lumMod val="75000"/>
                  </a:schemeClr>
                </a:solidFill>
                <a:latin typeface="Tekton Pro" panose="020F0603020208020904" pitchFamily="34" charset="0"/>
              </a:rPr>
              <a:t> A </a:t>
            </a:r>
            <a:r>
              <a:rPr lang="en-US" sz="1900" dirty="0">
                <a:solidFill>
                  <a:schemeClr val="accent1">
                    <a:lumMod val="75000"/>
                  </a:schemeClr>
                </a:solidFill>
                <a:latin typeface="Tekton Pro" panose="020F0603020208020904" pitchFamily="34" charset="0"/>
              </a:rPr>
              <a:t>line extended becomes </a:t>
            </a:r>
            <a:r>
              <a:rPr lang="en-US" sz="1900" dirty="0" smtClean="0">
                <a:solidFill>
                  <a:schemeClr val="accent1">
                    <a:lumMod val="75000"/>
                  </a:schemeClr>
                </a:solidFill>
                <a:latin typeface="Tekton Pro" panose="020F0603020208020904" pitchFamily="34" charset="0"/>
              </a:rPr>
              <a:t>a Plane </a:t>
            </a:r>
            <a:r>
              <a:rPr lang="en-US" sz="1900" dirty="0">
                <a:solidFill>
                  <a:schemeClr val="accent1">
                    <a:lumMod val="75000"/>
                  </a:schemeClr>
                </a:solidFill>
                <a:latin typeface="Tekton Pro" panose="020F0603020208020904" pitchFamily="34" charset="0"/>
              </a:rPr>
              <a:t>with properties </a:t>
            </a:r>
            <a:r>
              <a:rPr lang="en-US" sz="1900" dirty="0" smtClean="0">
                <a:solidFill>
                  <a:schemeClr val="accent1">
                    <a:lumMod val="75000"/>
                  </a:schemeClr>
                </a:solidFill>
                <a:latin typeface="Tekton Pro" panose="020F0603020208020904" pitchFamily="34" charset="0"/>
              </a:rPr>
              <a:t>of:</a:t>
            </a:r>
          </a:p>
          <a:p>
            <a:pPr marL="342900" indent="-342900" algn="just">
              <a:buFont typeface="Arial" panose="020B0604020202020204" pitchFamily="34" charset="0"/>
              <a:buChar char="•"/>
            </a:pPr>
            <a:r>
              <a:rPr lang="en-US" sz="1900" dirty="0">
                <a:solidFill>
                  <a:schemeClr val="accent1">
                    <a:lumMod val="75000"/>
                  </a:schemeClr>
                </a:solidFill>
                <a:latin typeface="Tekton Pro" panose="020F0603020208020904" pitchFamily="34" charset="0"/>
              </a:rPr>
              <a:t> length and </a:t>
            </a:r>
            <a:r>
              <a:rPr lang="en-US" sz="1900" dirty="0" smtClean="0">
                <a:solidFill>
                  <a:schemeClr val="accent1">
                    <a:lumMod val="75000"/>
                  </a:schemeClr>
                </a:solidFill>
                <a:latin typeface="Tekton Pro" panose="020F0603020208020904" pitchFamily="34" charset="0"/>
              </a:rPr>
              <a:t>width</a:t>
            </a:r>
          </a:p>
          <a:p>
            <a:pPr marL="342900" indent="-342900" algn="just">
              <a:buFont typeface="Arial" panose="020B0604020202020204" pitchFamily="34" charset="0"/>
              <a:buChar char="•"/>
            </a:pPr>
            <a:r>
              <a:rPr lang="en-US" sz="1900" dirty="0" smtClean="0">
                <a:solidFill>
                  <a:schemeClr val="accent1">
                    <a:lumMod val="75000"/>
                  </a:schemeClr>
                </a:solidFill>
                <a:latin typeface="Tekton Pro" panose="020F0603020208020904" pitchFamily="34" charset="0"/>
              </a:rPr>
              <a:t>Shape</a:t>
            </a:r>
          </a:p>
          <a:p>
            <a:pPr marL="342900" indent="-342900" algn="just">
              <a:buFont typeface="Arial" panose="020B0604020202020204" pitchFamily="34" charset="0"/>
              <a:buChar char="•"/>
            </a:pPr>
            <a:r>
              <a:rPr lang="en-US" sz="1900" dirty="0" smtClean="0">
                <a:solidFill>
                  <a:schemeClr val="accent1">
                    <a:lumMod val="75000"/>
                  </a:schemeClr>
                </a:solidFill>
                <a:latin typeface="Tekton Pro" panose="020F0603020208020904" pitchFamily="34" charset="0"/>
              </a:rPr>
              <a:t>Surface</a:t>
            </a:r>
          </a:p>
          <a:p>
            <a:pPr marL="342900" indent="-342900" algn="just">
              <a:buFont typeface="Arial" panose="020B0604020202020204" pitchFamily="34" charset="0"/>
              <a:buChar char="•"/>
            </a:pPr>
            <a:r>
              <a:rPr lang="en-US" sz="1900" dirty="0" smtClean="0">
                <a:solidFill>
                  <a:schemeClr val="accent1">
                    <a:lumMod val="75000"/>
                  </a:schemeClr>
                </a:solidFill>
                <a:latin typeface="Tekton Pro" panose="020F0603020208020904" pitchFamily="34" charset="0"/>
              </a:rPr>
              <a:t>Orientation</a:t>
            </a:r>
          </a:p>
          <a:p>
            <a:pPr marL="342900" indent="-342900" algn="just">
              <a:buFont typeface="Arial" panose="020B0604020202020204" pitchFamily="34" charset="0"/>
              <a:buChar char="•"/>
            </a:pPr>
            <a:r>
              <a:rPr lang="en-US" sz="1900" dirty="0" smtClean="0">
                <a:solidFill>
                  <a:schemeClr val="accent1">
                    <a:lumMod val="75000"/>
                  </a:schemeClr>
                </a:solidFill>
                <a:latin typeface="Tekton Pro" panose="020F0603020208020904" pitchFamily="34" charset="0"/>
              </a:rPr>
              <a:t>Position</a:t>
            </a:r>
          </a:p>
          <a:p>
            <a:pPr marL="342900" indent="-342900" algn="just">
              <a:buFont typeface="Arial" panose="020B0604020202020204" pitchFamily="34" charset="0"/>
              <a:buChar char="•"/>
            </a:pPr>
            <a:endParaRPr lang="en-US" sz="1900" dirty="0">
              <a:solidFill>
                <a:schemeClr val="accent1">
                  <a:lumMod val="75000"/>
                </a:schemeClr>
              </a:solidFill>
              <a:latin typeface="Tekton Pro" panose="020F0603020208020904" pitchFamily="34" charset="0"/>
            </a:endParaRPr>
          </a:p>
          <a:p>
            <a:pPr algn="just"/>
            <a:r>
              <a:rPr lang="en-US" sz="1900" dirty="0">
                <a:solidFill>
                  <a:schemeClr val="accent1">
                    <a:lumMod val="75000"/>
                  </a:schemeClr>
                </a:solidFill>
                <a:latin typeface="Tekton Pro" panose="020F0603020208020904" pitchFamily="34" charset="0"/>
              </a:rPr>
              <a:t>A plane extended becomes </a:t>
            </a:r>
            <a:r>
              <a:rPr lang="en-US" sz="1900" dirty="0" smtClean="0">
                <a:solidFill>
                  <a:schemeClr val="accent1">
                    <a:lumMod val="75000"/>
                  </a:schemeClr>
                </a:solidFill>
                <a:latin typeface="Tekton Pro" panose="020F0603020208020904" pitchFamily="34" charset="0"/>
              </a:rPr>
              <a:t>a Volume </a:t>
            </a:r>
            <a:r>
              <a:rPr lang="en-US" sz="1900" dirty="0">
                <a:solidFill>
                  <a:schemeClr val="accent1">
                    <a:lumMod val="75000"/>
                  </a:schemeClr>
                </a:solidFill>
                <a:latin typeface="Tekton Pro" panose="020F0603020208020904" pitchFamily="34" charset="0"/>
              </a:rPr>
              <a:t>with properties of</a:t>
            </a:r>
            <a:r>
              <a:rPr lang="en-US" sz="1900" dirty="0" smtClean="0">
                <a:solidFill>
                  <a:schemeClr val="accent1">
                    <a:lumMod val="75000"/>
                  </a:schemeClr>
                </a:solidFill>
                <a:latin typeface="Tekton Pro" panose="020F0603020208020904" pitchFamily="34" charset="0"/>
              </a:rPr>
              <a:t>:</a:t>
            </a:r>
          </a:p>
          <a:p>
            <a:pPr marL="342900" indent="-342900" algn="just">
              <a:buFont typeface="Arial" panose="020B0604020202020204" pitchFamily="34" charset="0"/>
              <a:buChar char="•"/>
            </a:pPr>
            <a:r>
              <a:rPr lang="en-US" sz="1900" dirty="0" smtClean="0">
                <a:solidFill>
                  <a:schemeClr val="accent1">
                    <a:lumMod val="75000"/>
                  </a:schemeClr>
                </a:solidFill>
                <a:latin typeface="Tekton Pro" panose="020F0603020208020904" pitchFamily="34" charset="0"/>
              </a:rPr>
              <a:t>length</a:t>
            </a:r>
            <a:r>
              <a:rPr lang="en-US" sz="1900" dirty="0">
                <a:solidFill>
                  <a:schemeClr val="accent1">
                    <a:lumMod val="75000"/>
                  </a:schemeClr>
                </a:solidFill>
                <a:latin typeface="Tekton Pro" panose="020F0603020208020904" pitchFamily="34" charset="0"/>
              </a:rPr>
              <a:t>, width, and </a:t>
            </a:r>
            <a:r>
              <a:rPr lang="en-US" sz="1900" dirty="0" smtClean="0">
                <a:solidFill>
                  <a:schemeClr val="accent1">
                    <a:lumMod val="75000"/>
                  </a:schemeClr>
                </a:solidFill>
                <a:latin typeface="Tekton Pro" panose="020F0603020208020904" pitchFamily="34" charset="0"/>
              </a:rPr>
              <a:t>depth</a:t>
            </a:r>
          </a:p>
          <a:p>
            <a:pPr marL="285750" indent="-285750" algn="just">
              <a:buFont typeface="Arial" panose="020B0604020202020204" pitchFamily="34" charset="0"/>
              <a:buChar char="•"/>
            </a:pPr>
            <a:r>
              <a:rPr lang="en-US" sz="1900" dirty="0" smtClean="0">
                <a:solidFill>
                  <a:schemeClr val="accent1">
                    <a:lumMod val="75000"/>
                  </a:schemeClr>
                </a:solidFill>
                <a:latin typeface="Tekton Pro" panose="020F0603020208020904" pitchFamily="34" charset="0"/>
              </a:rPr>
              <a:t>form </a:t>
            </a:r>
            <a:r>
              <a:rPr lang="en-US" sz="1900" dirty="0">
                <a:solidFill>
                  <a:schemeClr val="accent1">
                    <a:lumMod val="75000"/>
                  </a:schemeClr>
                </a:solidFill>
                <a:latin typeface="Tekton Pro" panose="020F0603020208020904" pitchFamily="34" charset="0"/>
              </a:rPr>
              <a:t>and space</a:t>
            </a:r>
          </a:p>
          <a:p>
            <a:pPr marL="285750" indent="-285750" algn="just">
              <a:buFont typeface="Arial" panose="020B0604020202020204" pitchFamily="34" charset="0"/>
              <a:buChar char="•"/>
            </a:pPr>
            <a:r>
              <a:rPr lang="en-US" sz="1900" dirty="0" smtClean="0">
                <a:solidFill>
                  <a:schemeClr val="accent1">
                    <a:lumMod val="75000"/>
                  </a:schemeClr>
                </a:solidFill>
                <a:latin typeface="Tekton Pro" panose="020F0603020208020904" pitchFamily="34" charset="0"/>
              </a:rPr>
              <a:t>surface</a:t>
            </a:r>
            <a:endParaRPr lang="en-US" sz="1900" dirty="0">
              <a:solidFill>
                <a:schemeClr val="accent1">
                  <a:lumMod val="75000"/>
                </a:schemeClr>
              </a:solidFill>
              <a:latin typeface="Tekton Pro" panose="020F0603020208020904" pitchFamily="34" charset="0"/>
            </a:endParaRPr>
          </a:p>
          <a:p>
            <a:pPr marL="285750" indent="-285750" algn="just">
              <a:buFont typeface="Arial" panose="020B0604020202020204" pitchFamily="34" charset="0"/>
              <a:buChar char="•"/>
            </a:pPr>
            <a:r>
              <a:rPr lang="en-US" sz="1900" dirty="0" smtClean="0">
                <a:solidFill>
                  <a:schemeClr val="accent1">
                    <a:lumMod val="75000"/>
                  </a:schemeClr>
                </a:solidFill>
                <a:latin typeface="Tekton Pro" panose="020F0603020208020904" pitchFamily="34" charset="0"/>
              </a:rPr>
              <a:t>orientation</a:t>
            </a:r>
            <a:endParaRPr lang="en-US" sz="1900" dirty="0">
              <a:solidFill>
                <a:schemeClr val="accent1">
                  <a:lumMod val="75000"/>
                </a:schemeClr>
              </a:solidFill>
              <a:latin typeface="Tekton Pro" panose="020F0603020208020904" pitchFamily="34" charset="0"/>
            </a:endParaRPr>
          </a:p>
          <a:p>
            <a:pPr marL="285750" indent="-285750" algn="just">
              <a:buFont typeface="Arial" panose="020B0604020202020204" pitchFamily="34" charset="0"/>
              <a:buChar char="•"/>
            </a:pPr>
            <a:r>
              <a:rPr lang="en-US" sz="1900" dirty="0" smtClean="0">
                <a:solidFill>
                  <a:schemeClr val="accent1">
                    <a:lumMod val="75000"/>
                  </a:schemeClr>
                </a:solidFill>
                <a:latin typeface="Tekton Pro" panose="020F0603020208020904" pitchFamily="34" charset="0"/>
              </a:rPr>
              <a:t>position</a:t>
            </a:r>
            <a:endParaRPr lang="en-US" sz="1900" dirty="0">
              <a:solidFill>
                <a:schemeClr val="accent1">
                  <a:lumMod val="75000"/>
                </a:schemeClr>
              </a:solidFill>
              <a:latin typeface="Tekton Pro" panose="020F0603020208020904" pitchFamily="34" charset="0"/>
            </a:endParaRPr>
          </a:p>
          <a:p>
            <a:pPr algn="just"/>
            <a:endParaRPr lang="en-US" sz="1900" dirty="0">
              <a:solidFill>
                <a:schemeClr val="accent1">
                  <a:lumMod val="75000"/>
                </a:schemeClr>
              </a:solidFill>
              <a:latin typeface="Tekton Pro" panose="020F06030202080209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805" r="11585"/>
          <a:stretch/>
        </p:blipFill>
        <p:spPr>
          <a:xfrm>
            <a:off x="0" y="193765"/>
            <a:ext cx="3193961" cy="6454476"/>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2603278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872" r="10150" b="27536"/>
          <a:stretch/>
        </p:blipFill>
        <p:spPr>
          <a:xfrm>
            <a:off x="4321895" y="1603212"/>
            <a:ext cx="7715557" cy="4256675"/>
          </a:xfrm>
          <a:prstGeom prst="rect">
            <a:avLst/>
          </a:prstGeom>
          <a:solidFill>
            <a:schemeClr val="accent2"/>
          </a:solidFill>
          <a:ln>
            <a:noFill/>
          </a:ln>
        </p:spPr>
      </p:pic>
      <p:sp>
        <p:nvSpPr>
          <p:cNvPr id="6" name="Rectangle 5"/>
          <p:cNvSpPr/>
          <p:nvPr/>
        </p:nvSpPr>
        <p:spPr>
          <a:xfrm>
            <a:off x="476518" y="308123"/>
            <a:ext cx="11281893" cy="830997"/>
          </a:xfrm>
          <a:prstGeom prst="rect">
            <a:avLst/>
          </a:prstGeom>
        </p:spPr>
        <p:txBody>
          <a:bodyPr wrap="square">
            <a:spAutoFit/>
          </a:bodyPr>
          <a:lstStyle/>
          <a:p>
            <a:r>
              <a:rPr lang="en-US" sz="2400" dirty="0">
                <a:solidFill>
                  <a:schemeClr val="accent1">
                    <a:lumMod val="75000"/>
                  </a:schemeClr>
                </a:solidFill>
                <a:latin typeface="Tekton Pro" panose="020F0603020208020904" pitchFamily="34" charset="0"/>
              </a:rPr>
              <a:t>A point marks a position in space. Conceptually, it has no length, width, or depth, and is therefore static, centralized, and </a:t>
            </a:r>
            <a:r>
              <a:rPr lang="en-US" sz="2400" dirty="0" smtClean="0">
                <a:solidFill>
                  <a:schemeClr val="accent1">
                    <a:lumMod val="75000"/>
                  </a:schemeClr>
                </a:solidFill>
                <a:latin typeface="Tekton Pro" panose="020F0603020208020904" pitchFamily="34" charset="0"/>
              </a:rPr>
              <a:t>directionless.</a:t>
            </a:r>
            <a:endParaRPr lang="en-US" sz="2400" dirty="0">
              <a:solidFill>
                <a:schemeClr val="accent1">
                  <a:lumMod val="75000"/>
                </a:schemeClr>
              </a:solidFill>
              <a:latin typeface="Tekton Pro" panose="020F0603020208020904" pitchFamily="34" charset="0"/>
            </a:endParaRPr>
          </a:p>
        </p:txBody>
      </p:sp>
      <p:sp>
        <p:nvSpPr>
          <p:cNvPr id="2" name="Rectangle 1"/>
          <p:cNvSpPr/>
          <p:nvPr/>
        </p:nvSpPr>
        <p:spPr>
          <a:xfrm>
            <a:off x="476518" y="1564575"/>
            <a:ext cx="3734874" cy="4154984"/>
          </a:xfrm>
          <a:prstGeom prst="rect">
            <a:avLst/>
          </a:prstGeom>
          <a:solidFill>
            <a:schemeClr val="bg2">
              <a:lumMod val="60000"/>
              <a:lumOff val="40000"/>
            </a:schemeClr>
          </a:solidFill>
        </p:spPr>
        <p:txBody>
          <a:bodyPr wrap="square">
            <a:spAutoFit/>
          </a:bodyPr>
          <a:lstStyle/>
          <a:p>
            <a:pPr algn="just"/>
            <a:r>
              <a:rPr lang="en-US" sz="2200" dirty="0">
                <a:solidFill>
                  <a:schemeClr val="accent5">
                    <a:lumMod val="20000"/>
                    <a:lumOff val="80000"/>
                  </a:schemeClr>
                </a:solidFill>
                <a:latin typeface="Tekton Pro" panose="020F0603020208020904" pitchFamily="34" charset="0"/>
              </a:rPr>
              <a:t>As the prime element in the vocabulary of form, a point can serve to mark</a:t>
            </a:r>
            <a:r>
              <a:rPr lang="en-US" sz="2200" dirty="0" smtClean="0">
                <a:solidFill>
                  <a:schemeClr val="accent5">
                    <a:lumMod val="20000"/>
                    <a:lumOff val="80000"/>
                  </a:schemeClr>
                </a:solidFill>
                <a:latin typeface="Tekton Pro" panose="020F0603020208020904" pitchFamily="34" charset="0"/>
              </a:rPr>
              <a:t>:</a:t>
            </a:r>
          </a:p>
          <a:p>
            <a:pPr algn="just"/>
            <a:endParaRPr lang="en-US" sz="2200" dirty="0" smtClean="0">
              <a:solidFill>
                <a:schemeClr val="accent5">
                  <a:lumMod val="20000"/>
                  <a:lumOff val="80000"/>
                </a:schemeClr>
              </a:solidFill>
              <a:latin typeface="Tekton Pro" panose="020F0603020208020904" pitchFamily="34" charset="0"/>
            </a:endParaRPr>
          </a:p>
          <a:p>
            <a:pPr algn="just"/>
            <a:r>
              <a:rPr lang="en-US" sz="2200" dirty="0" smtClean="0">
                <a:solidFill>
                  <a:schemeClr val="accent5">
                    <a:lumMod val="20000"/>
                    <a:lumOff val="80000"/>
                  </a:schemeClr>
                </a:solidFill>
                <a:latin typeface="Tekton Pro" panose="020F0603020208020904" pitchFamily="34" charset="0"/>
              </a:rPr>
              <a:t>• </a:t>
            </a:r>
            <a:r>
              <a:rPr lang="en-US" sz="2200" dirty="0">
                <a:solidFill>
                  <a:schemeClr val="accent5">
                    <a:lumMod val="20000"/>
                    <a:lumOff val="80000"/>
                  </a:schemeClr>
                </a:solidFill>
                <a:latin typeface="Tekton Pro" panose="020F0603020208020904" pitchFamily="34" charset="0"/>
              </a:rPr>
              <a:t>the two ends of a </a:t>
            </a:r>
            <a:r>
              <a:rPr lang="en-US" sz="2200" dirty="0" smtClean="0">
                <a:solidFill>
                  <a:schemeClr val="accent5">
                    <a:lumMod val="20000"/>
                    <a:lumOff val="80000"/>
                  </a:schemeClr>
                </a:solidFill>
                <a:latin typeface="Tekton Pro" panose="020F0603020208020904" pitchFamily="34" charset="0"/>
              </a:rPr>
              <a:t>line.</a:t>
            </a:r>
          </a:p>
          <a:p>
            <a:pPr algn="just"/>
            <a:endParaRPr lang="en-US" sz="2200" dirty="0" smtClean="0">
              <a:solidFill>
                <a:schemeClr val="accent5">
                  <a:lumMod val="20000"/>
                  <a:lumOff val="80000"/>
                </a:schemeClr>
              </a:solidFill>
              <a:latin typeface="Tekton Pro" panose="020F0603020208020904" pitchFamily="34" charset="0"/>
            </a:endParaRPr>
          </a:p>
          <a:p>
            <a:pPr algn="just"/>
            <a:r>
              <a:rPr lang="en-US" sz="2200" dirty="0" smtClean="0">
                <a:solidFill>
                  <a:schemeClr val="accent5">
                    <a:lumMod val="20000"/>
                    <a:lumOff val="80000"/>
                  </a:schemeClr>
                </a:solidFill>
                <a:latin typeface="Tekton Pro" panose="020F0603020208020904" pitchFamily="34" charset="0"/>
              </a:rPr>
              <a:t>• </a:t>
            </a:r>
            <a:r>
              <a:rPr lang="en-US" sz="2200" dirty="0">
                <a:solidFill>
                  <a:schemeClr val="accent5">
                    <a:lumMod val="20000"/>
                    <a:lumOff val="80000"/>
                  </a:schemeClr>
                </a:solidFill>
                <a:latin typeface="Tekton Pro" panose="020F0603020208020904" pitchFamily="34" charset="0"/>
              </a:rPr>
              <a:t>the intersection of two </a:t>
            </a:r>
            <a:r>
              <a:rPr lang="en-US" sz="2200" dirty="0" smtClean="0">
                <a:solidFill>
                  <a:schemeClr val="accent5">
                    <a:lumMod val="20000"/>
                    <a:lumOff val="80000"/>
                  </a:schemeClr>
                </a:solidFill>
                <a:latin typeface="Tekton Pro" panose="020F0603020208020904" pitchFamily="34" charset="0"/>
              </a:rPr>
              <a:t>lines.</a:t>
            </a:r>
          </a:p>
          <a:p>
            <a:pPr algn="just"/>
            <a:endParaRPr lang="en-US" sz="2200" dirty="0" smtClean="0">
              <a:solidFill>
                <a:schemeClr val="accent5">
                  <a:lumMod val="20000"/>
                  <a:lumOff val="80000"/>
                </a:schemeClr>
              </a:solidFill>
              <a:latin typeface="Tekton Pro" panose="020F0603020208020904" pitchFamily="34" charset="0"/>
            </a:endParaRPr>
          </a:p>
          <a:p>
            <a:pPr algn="just"/>
            <a:r>
              <a:rPr lang="en-US" sz="2200" dirty="0" smtClean="0">
                <a:solidFill>
                  <a:schemeClr val="accent5">
                    <a:lumMod val="20000"/>
                    <a:lumOff val="80000"/>
                  </a:schemeClr>
                </a:solidFill>
                <a:latin typeface="Tekton Pro" panose="020F0603020208020904" pitchFamily="34" charset="0"/>
              </a:rPr>
              <a:t>• </a:t>
            </a:r>
            <a:r>
              <a:rPr lang="en-US" sz="2200" dirty="0">
                <a:solidFill>
                  <a:schemeClr val="accent5">
                    <a:lumMod val="20000"/>
                    <a:lumOff val="80000"/>
                  </a:schemeClr>
                </a:solidFill>
                <a:latin typeface="Tekton Pro" panose="020F0603020208020904" pitchFamily="34" charset="0"/>
              </a:rPr>
              <a:t>the meeting of lines at the corner of a plane or </a:t>
            </a:r>
            <a:r>
              <a:rPr lang="en-US" sz="2200" dirty="0" smtClean="0">
                <a:solidFill>
                  <a:schemeClr val="accent5">
                    <a:lumMod val="20000"/>
                    <a:lumOff val="80000"/>
                  </a:schemeClr>
                </a:solidFill>
                <a:latin typeface="Tekton Pro" panose="020F0603020208020904" pitchFamily="34" charset="0"/>
              </a:rPr>
              <a:t>volume.</a:t>
            </a:r>
          </a:p>
          <a:p>
            <a:pPr algn="just"/>
            <a:endParaRPr lang="en-US" sz="2200" dirty="0" smtClean="0">
              <a:solidFill>
                <a:schemeClr val="accent5">
                  <a:lumMod val="20000"/>
                  <a:lumOff val="80000"/>
                </a:schemeClr>
              </a:solidFill>
              <a:latin typeface="Tekton Pro" panose="020F0603020208020904" pitchFamily="34" charset="0"/>
            </a:endParaRPr>
          </a:p>
          <a:p>
            <a:pPr algn="just"/>
            <a:r>
              <a:rPr lang="en-US" sz="2200" dirty="0" smtClean="0">
                <a:solidFill>
                  <a:schemeClr val="accent5">
                    <a:lumMod val="20000"/>
                    <a:lumOff val="80000"/>
                  </a:schemeClr>
                </a:solidFill>
                <a:latin typeface="Tekton Pro" panose="020F0603020208020904" pitchFamily="34" charset="0"/>
              </a:rPr>
              <a:t>• </a:t>
            </a:r>
            <a:r>
              <a:rPr lang="en-US" sz="2200" dirty="0">
                <a:solidFill>
                  <a:schemeClr val="accent5">
                    <a:lumMod val="20000"/>
                    <a:lumOff val="80000"/>
                  </a:schemeClr>
                </a:solidFill>
                <a:latin typeface="Tekton Pro" panose="020F0603020208020904" pitchFamily="34" charset="0"/>
              </a:rPr>
              <a:t>the center of a </a:t>
            </a:r>
            <a:r>
              <a:rPr lang="en-US" sz="2200" dirty="0" smtClean="0">
                <a:solidFill>
                  <a:schemeClr val="accent5">
                    <a:lumMod val="20000"/>
                    <a:lumOff val="80000"/>
                  </a:schemeClr>
                </a:solidFill>
                <a:latin typeface="Tekton Pro" panose="020F0603020208020904" pitchFamily="34" charset="0"/>
              </a:rPr>
              <a:t>field.</a:t>
            </a:r>
            <a:endParaRPr lang="en-US" sz="2200" dirty="0">
              <a:solidFill>
                <a:schemeClr val="accent5">
                  <a:lumMod val="20000"/>
                  <a:lumOff val="80000"/>
                </a:schemeClr>
              </a:solidFill>
              <a:latin typeface="Tekton Pro" panose="020F0603020208020904" pitchFamily="34"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solidFill>
                  <a:schemeClr val="bg2">
                    <a:lumMod val="50000"/>
                  </a:schemeClr>
                </a:solidFill>
              </a:rPr>
              <a:t>4</a:t>
            </a:fld>
            <a:endParaRPr lang="en-US" dirty="0">
              <a:solidFill>
                <a:schemeClr val="bg2">
                  <a:lumMod val="50000"/>
                </a:schemeClr>
              </a:solidFill>
            </a:endParaRPr>
          </a:p>
        </p:txBody>
      </p:sp>
    </p:spTree>
    <p:extLst>
      <p:ext uri="{BB962C8B-B14F-4D97-AF65-F5344CB8AC3E}">
        <p14:creationId xmlns:p14="http://schemas.microsoft.com/office/powerpoint/2010/main" val="3498286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306" y="540914"/>
            <a:ext cx="6944694" cy="275310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217"/>
          <a:stretch/>
        </p:blipFill>
        <p:spPr>
          <a:xfrm>
            <a:off x="5228375" y="3916979"/>
            <a:ext cx="6963625" cy="2438740"/>
          </a:xfrm>
          <a:prstGeom prst="rect">
            <a:avLst/>
          </a:prstGeom>
        </p:spPr>
      </p:pic>
      <p:sp>
        <p:nvSpPr>
          <p:cNvPr id="2" name="Rectangle 1"/>
          <p:cNvSpPr/>
          <p:nvPr/>
        </p:nvSpPr>
        <p:spPr>
          <a:xfrm>
            <a:off x="369193" y="837129"/>
            <a:ext cx="4705081" cy="2246769"/>
          </a:xfrm>
          <a:prstGeom prst="rect">
            <a:avLst/>
          </a:prstGeom>
          <a:solidFill>
            <a:schemeClr val="bg2">
              <a:lumMod val="60000"/>
              <a:lumOff val="40000"/>
            </a:schemeClr>
          </a:solidFill>
        </p:spPr>
        <p:txBody>
          <a:bodyPr wrap="square">
            <a:spAutoFit/>
          </a:bodyPr>
          <a:lstStyle/>
          <a:p>
            <a:pPr algn="just"/>
            <a:r>
              <a:rPr lang="en-US" sz="2000" dirty="0">
                <a:solidFill>
                  <a:schemeClr val="accent5">
                    <a:lumMod val="20000"/>
                    <a:lumOff val="80000"/>
                  </a:schemeClr>
                </a:solidFill>
                <a:latin typeface="Tekton Pro" panose="020F0603020208020904" pitchFamily="34" charset="0"/>
              </a:rPr>
              <a:t>Although a point theoretically has neither shape nor form, it begins to make its presence felt when placed within a visual field. At the center of its environment, a point is stable and at rest, organizing surrounding elements about itself and dominating its </a:t>
            </a:r>
            <a:r>
              <a:rPr lang="en-US" sz="2000" dirty="0" smtClean="0">
                <a:solidFill>
                  <a:schemeClr val="accent5">
                    <a:lumMod val="20000"/>
                    <a:lumOff val="80000"/>
                  </a:schemeClr>
                </a:solidFill>
                <a:latin typeface="Tekton Pro" panose="020F0603020208020904" pitchFamily="34" charset="0"/>
              </a:rPr>
              <a:t>field.</a:t>
            </a:r>
            <a:endParaRPr lang="en-US" sz="2000" dirty="0">
              <a:solidFill>
                <a:schemeClr val="accent5">
                  <a:lumMod val="20000"/>
                  <a:lumOff val="80000"/>
                </a:schemeClr>
              </a:solidFill>
              <a:latin typeface="Tekton Pro" panose="020F0603020208020904" pitchFamily="34" charset="0"/>
            </a:endParaRPr>
          </a:p>
        </p:txBody>
      </p:sp>
      <p:sp>
        <p:nvSpPr>
          <p:cNvPr id="3" name="Rectangle 2"/>
          <p:cNvSpPr/>
          <p:nvPr/>
        </p:nvSpPr>
        <p:spPr>
          <a:xfrm>
            <a:off x="369193" y="4425821"/>
            <a:ext cx="4705081" cy="1631216"/>
          </a:xfrm>
          <a:prstGeom prst="rect">
            <a:avLst/>
          </a:prstGeom>
          <a:solidFill>
            <a:schemeClr val="bg2">
              <a:lumMod val="60000"/>
              <a:lumOff val="40000"/>
            </a:schemeClr>
          </a:solidFill>
        </p:spPr>
        <p:txBody>
          <a:bodyPr wrap="square">
            <a:spAutoFit/>
          </a:bodyPr>
          <a:lstStyle/>
          <a:p>
            <a:pPr algn="just"/>
            <a:r>
              <a:rPr lang="en-US" sz="2000" dirty="0">
                <a:solidFill>
                  <a:schemeClr val="accent5">
                    <a:lumMod val="20000"/>
                    <a:lumOff val="80000"/>
                  </a:schemeClr>
                </a:solidFill>
                <a:latin typeface="Tekton Pro" panose="020F0603020208020904" pitchFamily="34" charset="0"/>
              </a:rPr>
              <a:t>When the point is moved off-center, however, its field becomes more aggressive and begins to compete for visual supremacy. Visual tension is created between the point and its field.</a:t>
            </a: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chemeClr val="bg2">
                    <a:lumMod val="50000"/>
                  </a:schemeClr>
                </a:solidFill>
              </a:rPr>
              <a:t>5</a:t>
            </a:fld>
            <a:endParaRPr lang="en-US" dirty="0">
              <a:solidFill>
                <a:schemeClr val="bg2">
                  <a:lumMod val="50000"/>
                </a:schemeClr>
              </a:solidFill>
            </a:endParaRPr>
          </a:p>
        </p:txBody>
      </p:sp>
    </p:spTree>
    <p:extLst>
      <p:ext uri="{BB962C8B-B14F-4D97-AF65-F5344CB8AC3E}">
        <p14:creationId xmlns:p14="http://schemas.microsoft.com/office/powerpoint/2010/main" val="2209997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459" y="363946"/>
            <a:ext cx="2607956" cy="20512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1993" y="1171976"/>
            <a:ext cx="2745496" cy="20545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9785" y="3935105"/>
            <a:ext cx="3295800" cy="26533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1993" y="3528812"/>
            <a:ext cx="2757449" cy="202955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459" y="3935105"/>
            <a:ext cx="2607957" cy="264602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5779" y="360608"/>
            <a:ext cx="2039757" cy="2054539"/>
          </a:xfrm>
          <a:prstGeom prst="rect">
            <a:avLst/>
          </a:prstGeom>
        </p:spPr>
      </p:pic>
      <p:sp>
        <p:nvSpPr>
          <p:cNvPr id="2" name="Slide Number Placeholder 1"/>
          <p:cNvSpPr>
            <a:spLocks noGrp="1"/>
          </p:cNvSpPr>
          <p:nvPr>
            <p:ph type="sldNum" sz="quarter" idx="12"/>
          </p:nvPr>
        </p:nvSpPr>
        <p:spPr/>
        <p:txBody>
          <a:bodyPr/>
          <a:lstStyle/>
          <a:p>
            <a:fld id="{6D22F896-40B5-4ADD-8801-0D06FADFA095}" type="slidenum">
              <a:rPr lang="en-US" smtClean="0">
                <a:solidFill>
                  <a:schemeClr val="bg2">
                    <a:lumMod val="50000"/>
                  </a:schemeClr>
                </a:solidFill>
              </a:rPr>
              <a:t>6</a:t>
            </a:fld>
            <a:endParaRPr lang="en-US" dirty="0">
              <a:solidFill>
                <a:schemeClr val="bg2">
                  <a:lumMod val="50000"/>
                </a:schemeClr>
              </a:solidFill>
            </a:endParaRPr>
          </a:p>
        </p:txBody>
      </p:sp>
    </p:spTree>
    <p:extLst>
      <p:ext uri="{BB962C8B-B14F-4D97-AF65-F5344CB8AC3E}">
        <p14:creationId xmlns:p14="http://schemas.microsoft.com/office/powerpoint/2010/main" val="1036996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24" y="947188"/>
            <a:ext cx="3721996" cy="471802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671" y="953039"/>
            <a:ext cx="7075331" cy="4716887"/>
          </a:xfrm>
          <a:prstGeom prst="rect">
            <a:avLst/>
          </a:prstGeom>
        </p:spPr>
      </p:pic>
      <p:sp>
        <p:nvSpPr>
          <p:cNvPr id="2" name="Slide Number Placeholder 1"/>
          <p:cNvSpPr>
            <a:spLocks noGrp="1"/>
          </p:cNvSpPr>
          <p:nvPr>
            <p:ph type="sldNum" sz="quarter" idx="12"/>
          </p:nvPr>
        </p:nvSpPr>
        <p:spPr/>
        <p:txBody>
          <a:bodyPr/>
          <a:lstStyle/>
          <a:p>
            <a:fld id="{6D22F896-40B5-4ADD-8801-0D06FADFA095}" type="slidenum">
              <a:rPr lang="en-US" smtClean="0">
                <a:solidFill>
                  <a:schemeClr val="bg2">
                    <a:lumMod val="50000"/>
                  </a:schemeClr>
                </a:solidFill>
              </a:rPr>
              <a:t>7</a:t>
            </a:fld>
            <a:endParaRPr lang="en-US" dirty="0">
              <a:solidFill>
                <a:schemeClr val="bg2">
                  <a:lumMod val="50000"/>
                </a:schemeClr>
              </a:solidFill>
            </a:endParaRPr>
          </a:p>
        </p:txBody>
      </p:sp>
    </p:spTree>
    <p:extLst>
      <p:ext uri="{BB962C8B-B14F-4D97-AF65-F5344CB8AC3E}">
        <p14:creationId xmlns:p14="http://schemas.microsoft.com/office/powerpoint/2010/main" val="755139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41" y="3261186"/>
            <a:ext cx="11059116" cy="2489230"/>
          </a:xfrm>
          <a:prstGeom prst="rect">
            <a:avLst/>
          </a:prstGeom>
        </p:spPr>
      </p:pic>
      <p:sp>
        <p:nvSpPr>
          <p:cNvPr id="2" name="Rectangle 1"/>
          <p:cNvSpPr/>
          <p:nvPr/>
        </p:nvSpPr>
        <p:spPr>
          <a:xfrm>
            <a:off x="566440" y="1312595"/>
            <a:ext cx="11059115" cy="830997"/>
          </a:xfrm>
          <a:prstGeom prst="rect">
            <a:avLst/>
          </a:prstGeom>
          <a:solidFill>
            <a:schemeClr val="bg2">
              <a:lumMod val="60000"/>
              <a:lumOff val="40000"/>
            </a:schemeClr>
          </a:solidFill>
        </p:spPr>
        <p:txBody>
          <a:bodyPr wrap="square">
            <a:spAutoFit/>
          </a:bodyPr>
          <a:lstStyle/>
          <a:p>
            <a:pPr algn="just"/>
            <a:r>
              <a:rPr lang="en-US" sz="2400" dirty="0">
                <a:solidFill>
                  <a:schemeClr val="accent5">
                    <a:lumMod val="20000"/>
                    <a:lumOff val="80000"/>
                  </a:schemeClr>
                </a:solidFill>
                <a:latin typeface="Tekton Pro" panose="020F0603020208020904" pitchFamily="34" charset="0"/>
              </a:rPr>
              <a:t>Two points describe a line that connects them. Although the points give this line finite length, the line can also be considered a segment of an infinitely longer path.</a:t>
            </a:r>
          </a:p>
        </p:txBody>
      </p:sp>
      <p:sp>
        <p:nvSpPr>
          <p:cNvPr id="5" name="Rectangle 4"/>
          <p:cNvSpPr/>
          <p:nvPr/>
        </p:nvSpPr>
        <p:spPr>
          <a:xfrm>
            <a:off x="566440" y="564334"/>
            <a:ext cx="11059115" cy="553998"/>
          </a:xfrm>
          <a:prstGeom prst="rect">
            <a:avLst/>
          </a:prstGeom>
        </p:spPr>
        <p:txBody>
          <a:bodyPr wrap="square">
            <a:spAutoFit/>
          </a:bodyPr>
          <a:lstStyle/>
          <a:p>
            <a:r>
              <a:rPr lang="en-US" sz="3000" dirty="0" smtClean="0">
                <a:solidFill>
                  <a:schemeClr val="accent1">
                    <a:lumMod val="75000"/>
                  </a:schemeClr>
                </a:solidFill>
                <a:latin typeface="Tekton Pro" panose="020F0603020208020904" pitchFamily="34" charset="0"/>
              </a:rPr>
              <a:t>Two Points:</a:t>
            </a:r>
            <a:endParaRPr lang="en-US" sz="3000" dirty="0">
              <a:solidFill>
                <a:schemeClr val="accent1">
                  <a:lumMod val="75000"/>
                </a:schemeClr>
              </a:solidFill>
              <a:latin typeface="Tekton Pro" panose="020F0603020208020904" pitchFamily="34"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solidFill>
                  <a:schemeClr val="bg2">
                    <a:lumMod val="50000"/>
                  </a:schemeClr>
                </a:solidFill>
              </a:rPr>
              <a:t>8</a:t>
            </a:fld>
            <a:endParaRPr lang="en-US" dirty="0">
              <a:solidFill>
                <a:schemeClr val="bg2">
                  <a:lumMod val="50000"/>
                </a:schemeClr>
              </a:solidFill>
            </a:endParaRPr>
          </a:p>
        </p:txBody>
      </p:sp>
    </p:spTree>
    <p:extLst>
      <p:ext uri="{BB962C8B-B14F-4D97-AF65-F5344CB8AC3E}">
        <p14:creationId xmlns:p14="http://schemas.microsoft.com/office/powerpoint/2010/main" val="1150100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019" r="18129"/>
          <a:stretch/>
        </p:blipFill>
        <p:spPr>
          <a:xfrm>
            <a:off x="7719768" y="144681"/>
            <a:ext cx="4354388" cy="6071311"/>
          </a:xfrm>
          <a:prstGeom prst="rect">
            <a:avLst/>
          </a:prstGeom>
        </p:spPr>
      </p:pic>
      <p:sp>
        <p:nvSpPr>
          <p:cNvPr id="2" name="Rectangle 1"/>
          <p:cNvSpPr/>
          <p:nvPr/>
        </p:nvSpPr>
        <p:spPr>
          <a:xfrm>
            <a:off x="412981" y="917413"/>
            <a:ext cx="3463560" cy="2554545"/>
          </a:xfrm>
          <a:prstGeom prst="rect">
            <a:avLst/>
          </a:prstGeom>
          <a:solidFill>
            <a:schemeClr val="bg2">
              <a:lumMod val="60000"/>
              <a:lumOff val="40000"/>
            </a:schemeClr>
          </a:solidFill>
        </p:spPr>
        <p:txBody>
          <a:bodyPr wrap="square">
            <a:spAutoFit/>
          </a:bodyPr>
          <a:lstStyle/>
          <a:p>
            <a:pPr algn="just"/>
            <a:r>
              <a:rPr lang="en-US" sz="2000" dirty="0">
                <a:solidFill>
                  <a:schemeClr val="accent5">
                    <a:lumMod val="20000"/>
                    <a:lumOff val="80000"/>
                  </a:schemeClr>
                </a:solidFill>
                <a:latin typeface="Tekton Pro" panose="020F0603020208020904" pitchFamily="34" charset="0"/>
              </a:rPr>
              <a:t>Two points further suggest an axis perpendicular to the line they describe and about which they are symmetrical. Because this axis may be infinite in length, it can be at times more dominant than the described line.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2896" y="0"/>
            <a:ext cx="2866667" cy="4095238"/>
          </a:xfrm>
          <a:prstGeom prst="rect">
            <a:avLst/>
          </a:prstGeom>
        </p:spPr>
      </p:pic>
      <p:sp>
        <p:nvSpPr>
          <p:cNvPr id="5" name="Rectangle 4"/>
          <p:cNvSpPr/>
          <p:nvPr/>
        </p:nvSpPr>
        <p:spPr>
          <a:xfrm>
            <a:off x="412981" y="5200329"/>
            <a:ext cx="7339068" cy="1015663"/>
          </a:xfrm>
          <a:prstGeom prst="rect">
            <a:avLst/>
          </a:prstGeom>
        </p:spPr>
        <p:txBody>
          <a:bodyPr wrap="square">
            <a:spAutoFit/>
          </a:bodyPr>
          <a:lstStyle/>
          <a:p>
            <a:pPr algn="just"/>
            <a:r>
              <a:rPr lang="en-US" sz="2000" dirty="0">
                <a:solidFill>
                  <a:schemeClr val="accent1">
                    <a:lumMod val="75000"/>
                  </a:schemeClr>
                </a:solidFill>
                <a:latin typeface="Tekton Pro" panose="020F0603020208020904" pitchFamily="34" charset="0"/>
              </a:rPr>
              <a:t>In both cases, however, the described line and the perpendicular axis are optically more dominant than the infinite number of lines that may pass through each of the individual </a:t>
            </a:r>
            <a:r>
              <a:rPr lang="en-US" sz="2000" dirty="0" smtClean="0">
                <a:solidFill>
                  <a:schemeClr val="accent1">
                    <a:lumMod val="75000"/>
                  </a:schemeClr>
                </a:solidFill>
                <a:latin typeface="Tekton Pro" panose="020F0603020208020904" pitchFamily="34" charset="0"/>
              </a:rPr>
              <a:t>points.</a:t>
            </a:r>
            <a:endParaRPr lang="en-US" sz="2000" dirty="0">
              <a:solidFill>
                <a:schemeClr val="accent1">
                  <a:lumMod val="75000"/>
                </a:schemeClr>
              </a:solidFill>
              <a:latin typeface="Tekton Pro" panose="020F0603020208020904" pitchFamily="34" charset="0"/>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chemeClr val="bg2">
                    <a:lumMod val="50000"/>
                  </a:schemeClr>
                </a:solidFill>
              </a:rPr>
              <a:t>9</a:t>
            </a:fld>
            <a:endParaRPr lang="en-US" dirty="0">
              <a:solidFill>
                <a:schemeClr val="bg2">
                  <a:lumMod val="50000"/>
                </a:schemeClr>
              </a:solidFill>
            </a:endParaRPr>
          </a:p>
        </p:txBody>
      </p:sp>
    </p:spTree>
    <p:extLst>
      <p:ext uri="{BB962C8B-B14F-4D97-AF65-F5344CB8AC3E}">
        <p14:creationId xmlns:p14="http://schemas.microsoft.com/office/powerpoint/2010/main" val="1967585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677</TotalTime>
  <Words>392</Words>
  <Application>Microsoft Office PowerPoint</Application>
  <PresentationFormat>Widescreen</PresentationFormat>
  <Paragraphs>63</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AL-Hosam</vt:lpstr>
      <vt:lpstr>Arial</vt:lpstr>
      <vt:lpstr>Calibri</vt:lpstr>
      <vt:lpstr>Corbel</vt:lpstr>
      <vt:lpstr>Tekton Pro</vt:lpstr>
      <vt:lpstr>Verdana</vt:lpstr>
      <vt:lpstr>Depth</vt:lpstr>
      <vt:lpstr>PowerPoint Presentation</vt:lpstr>
      <vt:lpstr>العناصر الأولية في التصميم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48</cp:revision>
  <dcterms:created xsi:type="dcterms:W3CDTF">2016-11-29T16:56:55Z</dcterms:created>
  <dcterms:modified xsi:type="dcterms:W3CDTF">2018-11-13T05:48:48Z</dcterms:modified>
</cp:coreProperties>
</file>